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3" r:id="rId4"/>
    <p:sldId id="264" r:id="rId5"/>
    <p:sldId id="265" r:id="rId6"/>
    <p:sldId id="266" r:id="rId7"/>
    <p:sldId id="269" r:id="rId8"/>
    <p:sldId id="267" r:id="rId9"/>
    <p:sldId id="268" r:id="rId10"/>
    <p:sldId id="258" r:id="rId11"/>
    <p:sldId id="260" r:id="rId12"/>
    <p:sldId id="259" r:id="rId13"/>
    <p:sldId id="26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0000FF"/>
    <a:srgbClr val="FAF2E1"/>
    <a:srgbClr val="EED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rgbClr val="FAF2E1"/>
            </a:solidFill>
            <a:ln w="0">
              <a:solidFill>
                <a:srgbClr val="FAF2E1"/>
              </a:solidFill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71866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 title="Side bar">
            <a:extLst>
              <a:ext uri="{FF2B5EF4-FFF2-40B4-BE49-F238E27FC236}">
                <a16:creationId xmlns:a16="http://schemas.microsoft.com/office/drawing/2014/main" id="{5C38D557-99B0-7F3F-6434-C93E38CCEBDE}"/>
              </a:ext>
            </a:extLst>
          </p:cNvPr>
          <p:cNvSpPr/>
          <p:nvPr userDrawn="1"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635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 title="Side bar">
            <a:extLst>
              <a:ext uri="{FF2B5EF4-FFF2-40B4-BE49-F238E27FC236}">
                <a16:creationId xmlns:a16="http://schemas.microsoft.com/office/drawing/2014/main" id="{CE23B5EC-138D-9057-8E3B-94B087538C9E}"/>
              </a:ext>
            </a:extLst>
          </p:cNvPr>
          <p:cNvSpPr/>
          <p:nvPr userDrawn="1"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252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 title="Side bar">
            <a:extLst>
              <a:ext uri="{FF2B5EF4-FFF2-40B4-BE49-F238E27FC236}">
                <a16:creationId xmlns:a16="http://schemas.microsoft.com/office/drawing/2014/main" id="{274C3500-5581-DEF4-0F7B-C45ABB9B46F8}"/>
              </a:ext>
            </a:extLst>
          </p:cNvPr>
          <p:cNvSpPr/>
          <p:nvPr userDrawn="1"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821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51284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6B163D3A-4B77-BD30-CC25-F1CB46F626F3}"/>
              </a:ext>
            </a:extLst>
          </p:cNvPr>
          <p:cNvSpPr/>
          <p:nvPr userDrawn="1"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451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 title="Side bar">
            <a:extLst>
              <a:ext uri="{FF2B5EF4-FFF2-40B4-BE49-F238E27FC236}">
                <a16:creationId xmlns:a16="http://schemas.microsoft.com/office/drawing/2014/main" id="{7EE854CC-65A6-AC12-A973-FA4BDCE83B96}"/>
              </a:ext>
            </a:extLst>
          </p:cNvPr>
          <p:cNvSpPr/>
          <p:nvPr userDrawn="1"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933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Rectangle 5" title="Side bar">
            <a:extLst>
              <a:ext uri="{FF2B5EF4-FFF2-40B4-BE49-F238E27FC236}">
                <a16:creationId xmlns:a16="http://schemas.microsoft.com/office/drawing/2014/main" id="{A25D1A72-BFE7-9E6D-C78D-92420923A539}"/>
              </a:ext>
            </a:extLst>
          </p:cNvPr>
          <p:cNvSpPr/>
          <p:nvPr userDrawn="1"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109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77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803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-9784"/>
            <a:ext cx="5303520" cy="68576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030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8D8F7EC-BCE7-4EFC-AB58-CEBA596C999F}" type="datetimeFigureOut">
              <a:rPr lang="fr-FR" smtClean="0"/>
              <a:t>07/06/2022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E7D9BCD-A421-4E99-9122-DCFC768442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09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9D69BB-C473-E312-747B-8B012FB55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585" y="2619492"/>
            <a:ext cx="9868830" cy="1767962"/>
          </a:xfrm>
        </p:spPr>
        <p:txBody>
          <a:bodyPr anchor="ctr">
            <a:normAutofit/>
          </a:bodyPr>
          <a:lstStyle/>
          <a:p>
            <a:r>
              <a:rPr lang="fr-FR" sz="6000" dirty="0">
                <a:solidFill>
                  <a:schemeClr val="tx1"/>
                </a:solidFill>
              </a:rPr>
              <a:t>Suivi d’une partie de Code </a:t>
            </a:r>
            <a:r>
              <a:rPr lang="fr-FR" sz="6000" dirty="0" err="1">
                <a:solidFill>
                  <a:schemeClr val="tx1"/>
                </a:solidFill>
              </a:rPr>
              <a:t>Names</a:t>
            </a: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2464D0-EB57-956F-72CE-C94212672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5243" y="4888293"/>
            <a:ext cx="6831673" cy="518224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Alice MALOSSE   &amp;   Axel NAËL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AEAFA04-EE3D-F3A4-CE09-76BD9E9E5B47}"/>
              </a:ext>
            </a:extLst>
          </p:cNvPr>
          <p:cNvSpPr txBox="1">
            <a:spLocks/>
          </p:cNvSpPr>
          <p:nvPr/>
        </p:nvSpPr>
        <p:spPr>
          <a:xfrm>
            <a:off x="1907950" y="1294380"/>
            <a:ext cx="8361229" cy="946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Projet de Majeur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F85DC5E-E2F5-1A96-3F42-325D8C885476}"/>
              </a:ext>
            </a:extLst>
          </p:cNvPr>
          <p:cNvCxnSpPr>
            <a:cxnSpLocks/>
          </p:cNvCxnSpPr>
          <p:nvPr/>
        </p:nvCxnSpPr>
        <p:spPr>
          <a:xfrm>
            <a:off x="2715243" y="2324164"/>
            <a:ext cx="6748113" cy="0"/>
          </a:xfrm>
          <a:prstGeom prst="line">
            <a:avLst/>
          </a:prstGeom>
          <a:ln>
            <a:solidFill>
              <a:srgbClr val="FAF2E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7F00D66-6BD4-5D8A-267E-C3CB4A649E7B}"/>
              </a:ext>
            </a:extLst>
          </p:cNvPr>
          <p:cNvCxnSpPr>
            <a:cxnSpLocks/>
          </p:cNvCxnSpPr>
          <p:nvPr/>
        </p:nvCxnSpPr>
        <p:spPr>
          <a:xfrm>
            <a:off x="2798803" y="4637873"/>
            <a:ext cx="6748113" cy="0"/>
          </a:xfrm>
          <a:prstGeom prst="line">
            <a:avLst/>
          </a:prstGeom>
          <a:ln>
            <a:solidFill>
              <a:srgbClr val="FAF2E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20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9C168-AC00-95F7-9426-2D543BD4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550"/>
            <a:ext cx="9601200" cy="942278"/>
          </a:xfrm>
        </p:spPr>
        <p:txBody>
          <a:bodyPr anchor="ctr"/>
          <a:lstStyle/>
          <a:p>
            <a:pPr algn="ctr"/>
            <a:r>
              <a:rPr lang="fr-FR" dirty="0"/>
              <a:t>DÉTECTION DE LA GRILLE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D79DE9-8DA9-E974-F187-DC4383785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7306" y="2280113"/>
            <a:ext cx="4125951" cy="3581400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Méthodes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Morphologie mathématique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Algorithme de LPE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Problèmes rencontrés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Différentiation des labels de gradient et de carte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740096F-4C9B-0E7F-2285-81E9C92378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04" t="12089" r="10113" b="11348"/>
          <a:stretch/>
        </p:blipFill>
        <p:spPr>
          <a:xfrm>
            <a:off x="4230373" y="2095154"/>
            <a:ext cx="2522331" cy="1878965"/>
          </a:xfrm>
          <a:prstGeom prst="rect">
            <a:avLst/>
          </a:prstGeom>
        </p:spPr>
      </p:pic>
      <p:pic>
        <p:nvPicPr>
          <p:cNvPr id="10" name="Image 9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A039D4BC-D012-677A-0372-0AE452974C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22" t="12017" r="23120" b="11119"/>
          <a:stretch/>
        </p:blipFill>
        <p:spPr>
          <a:xfrm>
            <a:off x="1371600" y="2092771"/>
            <a:ext cx="2522331" cy="18837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198172A-C4F1-40B0-FD6B-17494F5C4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12283" r="10003" b="10929"/>
          <a:stretch/>
        </p:blipFill>
        <p:spPr>
          <a:xfrm>
            <a:off x="4214361" y="4766378"/>
            <a:ext cx="2517337" cy="1878965"/>
          </a:xfrm>
          <a:prstGeom prst="rect">
            <a:avLst/>
          </a:prstGeom>
        </p:spPr>
      </p:pic>
      <p:pic>
        <p:nvPicPr>
          <p:cNvPr id="14" name="Image 13" descr="Une image contenant table&#10;&#10;Description générée automatiquement">
            <a:extLst>
              <a:ext uri="{FF2B5EF4-FFF2-40B4-BE49-F238E27FC236}">
                <a16:creationId xmlns:a16="http://schemas.microsoft.com/office/drawing/2014/main" id="{E2199CD6-910D-A406-1A3F-416AC654F0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4" t="12233" r="10067" b="10804"/>
          <a:stretch/>
        </p:blipFill>
        <p:spPr>
          <a:xfrm>
            <a:off x="1364335" y="4766378"/>
            <a:ext cx="2511828" cy="1883732"/>
          </a:xfrm>
          <a:prstGeom prst="rect">
            <a:avLst/>
          </a:prstGeom>
        </p:spPr>
      </p:pic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8106D699-5A60-8FF2-8246-8DEFA5151CC6}"/>
              </a:ext>
            </a:extLst>
          </p:cNvPr>
          <p:cNvSpPr/>
          <p:nvPr/>
        </p:nvSpPr>
        <p:spPr>
          <a:xfrm>
            <a:off x="2377916" y="4058051"/>
            <a:ext cx="386080" cy="639320"/>
          </a:xfrm>
          <a:prstGeom prst="downArrow">
            <a:avLst>
              <a:gd name="adj1" fmla="val 44079"/>
              <a:gd name="adj2" fmla="val 667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BF699AA4-6D6D-3391-8D91-2B413262ED73}"/>
              </a:ext>
            </a:extLst>
          </p:cNvPr>
          <p:cNvSpPr/>
          <p:nvPr/>
        </p:nvSpPr>
        <p:spPr>
          <a:xfrm>
            <a:off x="5279989" y="4058051"/>
            <a:ext cx="386080" cy="639320"/>
          </a:xfrm>
          <a:prstGeom prst="downArrow">
            <a:avLst>
              <a:gd name="adj1" fmla="val 44079"/>
              <a:gd name="adj2" fmla="val 667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DDAA50C-A5BE-51C8-0BA9-CF1275395B47}"/>
              </a:ext>
            </a:extLst>
          </p:cNvPr>
          <p:cNvSpPr txBox="1"/>
          <p:nvPr/>
        </p:nvSpPr>
        <p:spPr>
          <a:xfrm>
            <a:off x="1371600" y="1620665"/>
            <a:ext cx="251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Détection des cartes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19476EE-34A4-38BE-A10C-0E8D9087A8F4}"/>
              </a:ext>
            </a:extLst>
          </p:cNvPr>
          <p:cNvSpPr txBox="1"/>
          <p:nvPr/>
        </p:nvSpPr>
        <p:spPr>
          <a:xfrm>
            <a:off x="4219870" y="1445291"/>
            <a:ext cx="251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Détection des contours des cartes</a:t>
            </a:r>
          </a:p>
        </p:txBody>
      </p:sp>
    </p:spTree>
    <p:extLst>
      <p:ext uri="{BB962C8B-B14F-4D97-AF65-F5344CB8AC3E}">
        <p14:creationId xmlns:p14="http://schemas.microsoft.com/office/powerpoint/2010/main" val="3141028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9C168-AC00-95F7-9426-2D543BD4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69480"/>
            <a:ext cx="9601200" cy="708102"/>
          </a:xfrm>
        </p:spPr>
        <p:txBody>
          <a:bodyPr anchor="ctr"/>
          <a:lstStyle/>
          <a:p>
            <a:r>
              <a:rPr lang="fr-FR" dirty="0"/>
              <a:t>AFFICHAGE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CCEF02C-129A-1382-6312-5968379BDF04}"/>
              </a:ext>
            </a:extLst>
          </p:cNvPr>
          <p:cNvSpPr txBox="1">
            <a:spLocks/>
          </p:cNvSpPr>
          <p:nvPr/>
        </p:nvSpPr>
        <p:spPr>
          <a:xfrm>
            <a:off x="1019125" y="1697507"/>
            <a:ext cx="412595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fr-FR" b="1" dirty="0"/>
              <a:t>Méthodes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Morphologie mathématique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Algorithme de LPE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fr-FR" dirty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fr-FR" b="1" dirty="0"/>
              <a:t>Problèmes rencontrés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Risque de superposition de couleurs</a:t>
            </a:r>
          </a:p>
        </p:txBody>
      </p:sp>
      <p:pic>
        <p:nvPicPr>
          <p:cNvPr id="6" name="Image 5" descr="Une image contenant équipement électronique, calculatrice&#10;&#10;Description générée automatiquement">
            <a:extLst>
              <a:ext uri="{FF2B5EF4-FFF2-40B4-BE49-F238E27FC236}">
                <a16:creationId xmlns:a16="http://schemas.microsoft.com/office/drawing/2014/main" id="{1DA6B584-EE03-F2B5-D9C5-E9BE27661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12310"/>
          <a:stretch/>
        </p:blipFill>
        <p:spPr>
          <a:xfrm>
            <a:off x="8699793" y="4543195"/>
            <a:ext cx="2829255" cy="199779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C9A6B2-5CEA-4C21-6AFC-32F88C39F9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0" t="12283" r="10003" b="10929"/>
          <a:stretch/>
        </p:blipFill>
        <p:spPr>
          <a:xfrm>
            <a:off x="8699793" y="1592177"/>
            <a:ext cx="2828430" cy="2111168"/>
          </a:xfrm>
          <a:prstGeom prst="rect">
            <a:avLst/>
          </a:prstGeom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D41A79B5-DE2E-A4BD-C67C-8AD6BA00F1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4" t="12233" r="10067" b="10804"/>
          <a:stretch/>
        </p:blipFill>
        <p:spPr>
          <a:xfrm>
            <a:off x="5563732" y="1586821"/>
            <a:ext cx="2822240" cy="2116524"/>
          </a:xfrm>
          <a:prstGeom prst="rect">
            <a:avLst/>
          </a:prstGeom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8203B7B4-04CE-072D-A296-BBCF234CA9F0}"/>
              </a:ext>
            </a:extLst>
          </p:cNvPr>
          <p:cNvSpPr/>
          <p:nvPr/>
        </p:nvSpPr>
        <p:spPr>
          <a:xfrm>
            <a:off x="6853886" y="3803610"/>
            <a:ext cx="386080" cy="639320"/>
          </a:xfrm>
          <a:prstGeom prst="downArrow">
            <a:avLst>
              <a:gd name="adj1" fmla="val 44079"/>
              <a:gd name="adj2" fmla="val 667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98B52A4E-5EBC-4740-6251-D8698BAE8801}"/>
              </a:ext>
            </a:extLst>
          </p:cNvPr>
          <p:cNvSpPr/>
          <p:nvPr/>
        </p:nvSpPr>
        <p:spPr>
          <a:xfrm>
            <a:off x="9920968" y="3803610"/>
            <a:ext cx="386080" cy="639320"/>
          </a:xfrm>
          <a:prstGeom prst="downArrow">
            <a:avLst>
              <a:gd name="adj1" fmla="val 44079"/>
              <a:gd name="adj2" fmla="val 667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55911C57-94A6-C14F-FFCA-701A5802C5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3"/>
          <a:stretch/>
        </p:blipFill>
        <p:spPr>
          <a:xfrm>
            <a:off x="5563732" y="4543195"/>
            <a:ext cx="2829255" cy="19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jet Majeur">
            <a:hlinkClick r:id="" action="ppaction://media"/>
            <a:extLst>
              <a:ext uri="{FF2B5EF4-FFF2-40B4-BE49-F238E27FC236}">
                <a16:creationId xmlns:a16="http://schemas.microsoft.com/office/drawing/2014/main" id="{C38FD710-67B7-18AA-DC48-EC58F993B8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7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7049850-9FE6-7EEC-3AEE-75780C6E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72" y="886522"/>
            <a:ext cx="4216090" cy="2157884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4739BB34-5C34-6749-8023-52487A91BFC6}"/>
              </a:ext>
            </a:extLst>
          </p:cNvPr>
          <p:cNvSpPr txBox="1">
            <a:spLocks/>
          </p:cNvSpPr>
          <p:nvPr/>
        </p:nvSpPr>
        <p:spPr>
          <a:xfrm>
            <a:off x="6095999" y="886522"/>
            <a:ext cx="5601629" cy="53247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Char char="●"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Programme fonctionnel</a:t>
            </a:r>
          </a:p>
          <a:p>
            <a:pPr marL="457200" indent="-457200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Char char="●"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Présence des applications de base</a:t>
            </a:r>
          </a:p>
          <a:p>
            <a:pPr marL="457200" indent="-457200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Char char="●"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Possibilité de développement</a:t>
            </a:r>
          </a:p>
          <a:p>
            <a:pPr marL="457200" indent="-457200">
              <a:lnSpc>
                <a:spcPct val="100000"/>
              </a:lnSpc>
              <a:spcAft>
                <a:spcPts val="2400"/>
              </a:spcAft>
              <a:buFont typeface="Arial" panose="020B0604020202020204" pitchFamily="34" charset="0"/>
              <a:buChar char="●"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Quelques erreurs pouvant être corrigées 	   </a:t>
            </a:r>
            <a:r>
              <a:rPr lang="fr-FR" sz="1900" dirty="0">
                <a:latin typeface="Arial" panose="020B0604020202020204" pitchFamily="34" charset="0"/>
                <a:cs typeface="Arial" panose="020B0604020202020204" pitchFamily="34" charset="0"/>
              </a:rPr>
              <a:t>(entrainement de l’IA, changement des couleurs des neutres, …)</a:t>
            </a:r>
          </a:p>
        </p:txBody>
      </p:sp>
    </p:spTree>
    <p:extLst>
      <p:ext uri="{BB962C8B-B14F-4D97-AF65-F5344CB8AC3E}">
        <p14:creationId xmlns:p14="http://schemas.microsoft.com/office/powerpoint/2010/main" val="196654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158626-66EC-D420-01CF-06B0AE9C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977" y="1690974"/>
            <a:ext cx="9612971" cy="1592915"/>
          </a:xfrm>
        </p:spPr>
        <p:txBody>
          <a:bodyPr anchor="ctr">
            <a:norm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Merci de votre écoute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37853E-F0C0-B5B4-D26A-9A1A8CAC6A93}"/>
              </a:ext>
            </a:extLst>
          </p:cNvPr>
          <p:cNvSpPr txBox="1"/>
          <p:nvPr/>
        </p:nvSpPr>
        <p:spPr>
          <a:xfrm>
            <a:off x="3961294" y="4031312"/>
            <a:ext cx="6424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4000" dirty="0">
                <a:solidFill>
                  <a:schemeClr val="bg1"/>
                </a:solidFill>
              </a:rPr>
              <a:t>Avez-vous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25488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91E9B-5673-4C72-1D20-91368F60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8688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fr-FR" dirty="0"/>
              <a:t>RÈGLES DU JEU </a:t>
            </a:r>
            <a:r>
              <a:rPr lang="fr-FR" sz="6000" dirty="0"/>
              <a:t>&amp;</a:t>
            </a:r>
            <a:r>
              <a:rPr lang="fr-FR" dirty="0"/>
              <a:t> OBJECTIFS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309826-E8CC-B9FD-750E-B3F1D9CE2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5236" y="1996095"/>
            <a:ext cx="4770782" cy="3581401"/>
          </a:xfrm>
        </p:spPr>
        <p:txBody>
          <a:bodyPr/>
          <a:lstStyle/>
          <a:p>
            <a:pPr>
              <a:lnSpc>
                <a:spcPct val="250000"/>
              </a:lnSpc>
              <a:spcBef>
                <a:spcPts val="1200"/>
              </a:spcBef>
              <a:buFont typeface="Franklin Gothic Book" panose="020B0503020102020204" pitchFamily="34" charset="0"/>
              <a:buChar char="●"/>
            </a:pPr>
            <a:r>
              <a:rPr lang="fr-FR" dirty="0"/>
              <a:t>Détecter la grille et lecture des mots</a:t>
            </a:r>
          </a:p>
          <a:p>
            <a:pPr>
              <a:lnSpc>
                <a:spcPct val="250000"/>
              </a:lnSpc>
              <a:spcBef>
                <a:spcPts val="1200"/>
              </a:spcBef>
              <a:buFont typeface="Franklin Gothic Book" panose="020B0503020102020204" pitchFamily="34" charset="0"/>
              <a:buChar char="●"/>
            </a:pPr>
            <a:r>
              <a:rPr lang="fr-FR" dirty="0"/>
              <a:t>Répartir les cartes </a:t>
            </a:r>
          </a:p>
          <a:p>
            <a:pPr>
              <a:lnSpc>
                <a:spcPct val="250000"/>
              </a:lnSpc>
              <a:spcBef>
                <a:spcPts val="1200"/>
              </a:spcBef>
              <a:buFont typeface="Franklin Gothic Book" panose="020B0503020102020204" pitchFamily="34" charset="0"/>
              <a:buChar char="●"/>
            </a:pPr>
            <a:r>
              <a:rPr lang="fr-FR" dirty="0"/>
              <a:t>Détecter les tuiles sur la grille</a:t>
            </a:r>
          </a:p>
          <a:p>
            <a:pPr>
              <a:lnSpc>
                <a:spcPct val="250000"/>
              </a:lnSpc>
              <a:spcBef>
                <a:spcPts val="1200"/>
              </a:spcBef>
              <a:buFont typeface="Franklin Gothic Book" panose="020B0503020102020204" pitchFamily="34" charset="0"/>
              <a:buChar char="●"/>
            </a:pPr>
            <a:r>
              <a:rPr lang="fr-FR" dirty="0"/>
              <a:t>Afficher les mises à jour sur la grille</a:t>
            </a:r>
          </a:p>
        </p:txBody>
      </p:sp>
      <p:pic>
        <p:nvPicPr>
          <p:cNvPr id="16" name="Espace réservé du contenu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1041910B-A4F5-A7B2-459D-95947C8596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9" y="1924586"/>
            <a:ext cx="5391031" cy="4151093"/>
          </a:xfrm>
        </p:spPr>
      </p:pic>
    </p:spTree>
    <p:extLst>
      <p:ext uri="{BB962C8B-B14F-4D97-AF65-F5344CB8AC3E}">
        <p14:creationId xmlns:p14="http://schemas.microsoft.com/office/powerpoint/2010/main" val="339896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9C168-AC00-95F7-9426-2D543BD4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80122"/>
            <a:ext cx="9601200" cy="942278"/>
          </a:xfrm>
        </p:spPr>
        <p:txBody>
          <a:bodyPr anchor="ctr"/>
          <a:lstStyle/>
          <a:p>
            <a:pPr algn="ctr"/>
            <a:r>
              <a:rPr lang="fr-FR" dirty="0"/>
              <a:t>LECTURE DES MOTS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8853C8F-69C9-4548-5CAE-280B6FFC671C}"/>
              </a:ext>
            </a:extLst>
          </p:cNvPr>
          <p:cNvSpPr txBox="1">
            <a:spLocks/>
          </p:cNvSpPr>
          <p:nvPr/>
        </p:nvSpPr>
        <p:spPr>
          <a:xfrm>
            <a:off x="7770667" y="1779978"/>
            <a:ext cx="4282068" cy="45978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fr-FR" b="1" dirty="0"/>
              <a:t>Méthodes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Réseau de neurones : </a:t>
            </a:r>
            <a:r>
              <a:rPr lang="fr-FR" dirty="0" err="1"/>
              <a:t>EasyOCR</a:t>
            </a:r>
            <a:endParaRPr lang="fr-FR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fr-FR" dirty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fr-FR" b="1" dirty="0"/>
              <a:t>Problèmes rencontrés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Impact important de la luminosité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Qualité de la liste de mots trouvés</a:t>
            </a:r>
          </a:p>
          <a:p>
            <a:pPr>
              <a:buFont typeface="Arial" panose="020B0604020202020204" pitchFamily="34" charset="0"/>
              <a:buChar char="●"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Avantages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Renvoie les coordonnées des mots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Renvoie le pourcentage d’exactitude de la reconnaissance</a:t>
            </a:r>
          </a:p>
        </p:txBody>
      </p:sp>
      <p:pic>
        <p:nvPicPr>
          <p:cNvPr id="8" name="Espace réservé du contenu 7" descr="Une image contenant texte, équipement électronique, clavier, calculatrice&#10;&#10;Description générée automatiquement">
            <a:extLst>
              <a:ext uri="{FF2B5EF4-FFF2-40B4-BE49-F238E27FC236}">
                <a16:creationId xmlns:a16="http://schemas.microsoft.com/office/drawing/2014/main" id="{A4B9368C-41F5-ADD6-E150-C5B2F412A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14" y="1779979"/>
            <a:ext cx="4874162" cy="3655621"/>
          </a:xfr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7F07F532-DC7D-98FE-479F-44339FCA6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601313"/>
              </p:ext>
            </p:extLst>
          </p:nvPr>
        </p:nvGraphicFramePr>
        <p:xfrm>
          <a:off x="941184" y="1912059"/>
          <a:ext cx="1536323" cy="4842486"/>
        </p:xfrm>
        <a:graphic>
          <a:graphicData uri="http://schemas.openxmlformats.org/drawingml/2006/table">
            <a:tbl>
              <a:tblPr/>
              <a:tblGrid>
                <a:gridCol w="392905">
                  <a:extLst>
                    <a:ext uri="{9D8B030D-6E8A-4147-A177-3AD203B41FA5}">
                      <a16:colId xmlns:a16="http://schemas.microsoft.com/office/drawing/2014/main" val="2970209733"/>
                    </a:ext>
                  </a:extLst>
                </a:gridCol>
                <a:gridCol w="659268">
                  <a:extLst>
                    <a:ext uri="{9D8B030D-6E8A-4147-A177-3AD203B41FA5}">
                      <a16:colId xmlns:a16="http://schemas.microsoft.com/office/drawing/2014/main" val="704459264"/>
                    </a:ext>
                  </a:extLst>
                </a:gridCol>
                <a:gridCol w="484150">
                  <a:extLst>
                    <a:ext uri="{9D8B030D-6E8A-4147-A177-3AD203B41FA5}">
                      <a16:colId xmlns:a16="http://schemas.microsoft.com/office/drawing/2014/main" val="3903302336"/>
                    </a:ext>
                  </a:extLst>
                </a:gridCol>
              </a:tblGrid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a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0.0308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407949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A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0.0258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511643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 err="1"/>
                        <a:t>RestauranT</a:t>
                      </a:r>
                      <a:endParaRPr lang="fr-FR" sz="700" b="1" dirty="0"/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0.3639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592294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3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SORCIERE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0.7622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90962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4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SORTIE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0.9288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882114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5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chEF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0.5839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749604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6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 err="1"/>
                        <a:t>VeRt</a:t>
                      </a:r>
                      <a:endParaRPr lang="fr-FR" sz="700" b="1" dirty="0"/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0.63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248286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7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OA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0.0414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804585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8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canaRD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0.3185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117094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9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MaRS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0.3868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125277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10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 err="1"/>
                        <a:t>MajeuR</a:t>
                      </a:r>
                      <a:endParaRPr lang="fr-FR" sz="700" b="1" dirty="0"/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0.5234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002266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11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CLÉ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0.7287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782515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12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0.0481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924764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13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7 ht ]9 )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0.1041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701939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14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: ,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0.1241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166840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15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Jun1lo/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0.1371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146315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16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ag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0.0416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9000208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17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LOUCHE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0.9733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35705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18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MODE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0.9975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559770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19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VOITURE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0.9955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085026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20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HEROS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0.9137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403515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21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JOURNAL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0.9975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480351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22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' + '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0.2388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493197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23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CELLULE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0.8722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892990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24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ARC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0.447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4654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25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SOLDAT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0.4903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193491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26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REGLE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0.8432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355758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27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ALPES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0.9955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619115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28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1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0.0207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477604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29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744 1 |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0.0383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325572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30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1e | 1 F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0.0392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95022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31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1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0.2202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810666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32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FANTOME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0.4229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702271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33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DANSE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0.9968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818291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34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ESPION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0.9943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117289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35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ÉPONGE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0.9988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951493"/>
                  </a:ext>
                </a:extLst>
              </a:tr>
              <a:tr h="125118">
                <a:tc>
                  <a:txBody>
                    <a:bodyPr/>
                    <a:lstStyle/>
                    <a:p>
                      <a:pPr algn="ctr"/>
                      <a:r>
                        <a:rPr lang="fr-FR" sz="700" b="1"/>
                        <a:t>36</a:t>
                      </a:r>
                    </a:p>
                  </a:txBody>
                  <a:tcPr marL="24199" marR="24199" marT="12099" marB="1209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CANON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00" b="1" dirty="0"/>
                        <a:t>0.7971</a:t>
                      </a:r>
                    </a:p>
                  </a:txBody>
                  <a:tcPr marL="24199" marR="24199" marT="12099" marB="120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717050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D764C5E3-09DD-FCB5-529E-CDC3FB867D5A}"/>
              </a:ext>
            </a:extLst>
          </p:cNvPr>
          <p:cNvSpPr txBox="1"/>
          <p:nvPr/>
        </p:nvSpPr>
        <p:spPr>
          <a:xfrm>
            <a:off x="848977" y="1339580"/>
            <a:ext cx="1720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Liste des mots détectés</a:t>
            </a:r>
          </a:p>
        </p:txBody>
      </p:sp>
    </p:spTree>
    <p:extLst>
      <p:ext uri="{BB962C8B-B14F-4D97-AF65-F5344CB8AC3E}">
        <p14:creationId xmlns:p14="http://schemas.microsoft.com/office/powerpoint/2010/main" val="24689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9C168-AC00-95F7-9426-2D543BD4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2278"/>
          </a:xfrm>
        </p:spPr>
        <p:txBody>
          <a:bodyPr anchor="ctr"/>
          <a:lstStyle/>
          <a:p>
            <a:pPr algn="ctr"/>
            <a:r>
              <a:rPr lang="fr-FR" dirty="0"/>
              <a:t>RÉPARTITION DES CARTES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3E8ECC2-E43B-9D4B-CDDA-B6BC8B0BC2A3}"/>
              </a:ext>
            </a:extLst>
          </p:cNvPr>
          <p:cNvSpPr txBox="1">
            <a:spLocks/>
          </p:cNvSpPr>
          <p:nvPr/>
        </p:nvSpPr>
        <p:spPr>
          <a:xfrm>
            <a:off x="1371600" y="2229429"/>
            <a:ext cx="412595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fr-FR" b="1" dirty="0"/>
              <a:t>Méthodes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Algorithme python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Librairie </a:t>
            </a:r>
            <a:r>
              <a:rPr lang="fr-FR" dirty="0" err="1"/>
              <a:t>random</a:t>
            </a:r>
            <a:endParaRPr lang="fr-FR" dirty="0"/>
          </a:p>
        </p:txBody>
      </p:sp>
      <p:pic>
        <p:nvPicPr>
          <p:cNvPr id="4" name="Image 3" descr="Une image contenant équipement électronique, calculatrice&#10;&#10;Description générée automatiquement">
            <a:extLst>
              <a:ext uri="{FF2B5EF4-FFF2-40B4-BE49-F238E27FC236}">
                <a16:creationId xmlns:a16="http://schemas.microsoft.com/office/drawing/2014/main" id="{DC151656-BB0C-7980-09B4-AAD013FC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12310"/>
          <a:stretch/>
        </p:blipFill>
        <p:spPr>
          <a:xfrm>
            <a:off x="6096000" y="2229429"/>
            <a:ext cx="5583706" cy="3942771"/>
          </a:xfrm>
          <a:prstGeom prst="rect">
            <a:avLst/>
          </a:prstGeom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31DD5DF-FEF6-B8AC-FF4D-A56F94FAB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50" y="4020129"/>
            <a:ext cx="2452049" cy="1730858"/>
          </a:xfrm>
        </p:spPr>
      </p:pic>
    </p:spTree>
    <p:extLst>
      <p:ext uri="{BB962C8B-B14F-4D97-AF65-F5344CB8AC3E}">
        <p14:creationId xmlns:p14="http://schemas.microsoft.com/office/powerpoint/2010/main" val="272631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503356D-00D8-A634-44B0-8CD5FF39EB67}"/>
              </a:ext>
            </a:extLst>
          </p:cNvPr>
          <p:cNvSpPr txBox="1">
            <a:spLocks/>
          </p:cNvSpPr>
          <p:nvPr/>
        </p:nvSpPr>
        <p:spPr>
          <a:xfrm>
            <a:off x="7530437" y="3035088"/>
            <a:ext cx="4125951" cy="3581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fr-FR" b="1" dirty="0"/>
              <a:t>Méthodes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Morphologie mathématique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Traitement de la couleur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fr-FR" dirty="0"/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fr-FR" b="1" dirty="0"/>
              <a:t>Problèmes rencontrés : 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Zone de mesure de la couleur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Proportion des couleurs</a:t>
            </a:r>
          </a:p>
          <a:p>
            <a:pPr>
              <a:buFont typeface="Arial" panose="020B0604020202020204" pitchFamily="34" charset="0"/>
              <a:buChar char="●"/>
            </a:pPr>
            <a:r>
              <a:rPr lang="fr-FR" dirty="0"/>
              <a:t>Différenciation des tuiles Assassin et Neutres</a:t>
            </a:r>
          </a:p>
        </p:txBody>
      </p:sp>
      <p:pic>
        <p:nvPicPr>
          <p:cNvPr id="10" name="Espace réservé du contenu 9" descr="Une image contenant texte, différent, posant, plusieurs&#10;&#10;Description générée automatiquement">
            <a:extLst>
              <a:ext uri="{FF2B5EF4-FFF2-40B4-BE49-F238E27FC236}">
                <a16:creationId xmlns:a16="http://schemas.microsoft.com/office/drawing/2014/main" id="{ECD77801-F377-DA6F-42F6-2A195C7B0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12668" r="912" b="51958"/>
          <a:stretch/>
        </p:blipFill>
        <p:spPr>
          <a:xfrm>
            <a:off x="1201282" y="1697289"/>
            <a:ext cx="4963031" cy="711993"/>
          </a:xfrm>
        </p:spPr>
      </p:pic>
      <p:pic>
        <p:nvPicPr>
          <p:cNvPr id="11" name="Espace réservé du contenu 9" descr="Une image contenant texte, différent, posant, plusieurs&#10;&#10;Description générée automatiquement">
            <a:extLst>
              <a:ext uri="{FF2B5EF4-FFF2-40B4-BE49-F238E27FC236}">
                <a16:creationId xmlns:a16="http://schemas.microsoft.com/office/drawing/2014/main" id="{773C35BB-DC66-39E0-0C73-AC47CB6B5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61627" r="255" b="1550"/>
          <a:stretch/>
        </p:blipFill>
        <p:spPr>
          <a:xfrm>
            <a:off x="6164313" y="1697289"/>
            <a:ext cx="4963031" cy="7119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FB26E2-69C3-D55B-34DE-58C73D539135}"/>
              </a:ext>
            </a:extLst>
          </p:cNvPr>
          <p:cNvSpPr/>
          <p:nvPr/>
        </p:nvSpPr>
        <p:spPr>
          <a:xfrm>
            <a:off x="10562659" y="2323095"/>
            <a:ext cx="856118" cy="516989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124A4A4C-E862-9D06-A858-DB1931013DF8}"/>
              </a:ext>
            </a:extLst>
          </p:cNvPr>
          <p:cNvSpPr/>
          <p:nvPr/>
        </p:nvSpPr>
        <p:spPr>
          <a:xfrm>
            <a:off x="10271226" y="2323844"/>
            <a:ext cx="239017" cy="257745"/>
          </a:xfrm>
          <a:custGeom>
            <a:avLst/>
            <a:gdLst>
              <a:gd name="connsiteX0" fmla="*/ 13024 w 291154"/>
              <a:gd name="connsiteY0" fmla="*/ 0 h 280035"/>
              <a:gd name="connsiteX1" fmla="*/ 32074 w 291154"/>
              <a:gd name="connsiteY1" fmla="*/ 226695 h 280035"/>
              <a:gd name="connsiteX2" fmla="*/ 291154 w 291154"/>
              <a:gd name="connsiteY2" fmla="*/ 280035 h 2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154" h="280035">
                <a:moveTo>
                  <a:pt x="13024" y="0"/>
                </a:moveTo>
                <a:cubicBezTo>
                  <a:pt x="-629" y="90011"/>
                  <a:pt x="-14281" y="180023"/>
                  <a:pt x="32074" y="226695"/>
                </a:cubicBezTo>
                <a:cubicBezTo>
                  <a:pt x="78429" y="273367"/>
                  <a:pt x="211144" y="273050"/>
                  <a:pt x="291154" y="280035"/>
                </a:cubicBezTo>
              </a:path>
            </a:pathLst>
          </a:custGeom>
          <a:noFill/>
          <a:ln w="19050">
            <a:solidFill>
              <a:schemeClr val="tx1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2781445-D9C8-7501-F0A0-CBEB1BF18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3" t="16332" r="10000" b="9905"/>
          <a:stretch/>
        </p:blipFill>
        <p:spPr>
          <a:xfrm rot="10800000">
            <a:off x="3682797" y="4185860"/>
            <a:ext cx="3638449" cy="2562022"/>
          </a:xfrm>
          <a:prstGeom prst="rect">
            <a:avLst/>
          </a:prstGeom>
        </p:spPr>
      </p:pic>
      <p:pic>
        <p:nvPicPr>
          <p:cNvPr id="9" name="Image 8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459D8FF3-82E7-2DD1-D502-11A1438B2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t="12189" r="55799" b="52830"/>
          <a:stretch/>
        </p:blipFill>
        <p:spPr>
          <a:xfrm>
            <a:off x="1118409" y="2585164"/>
            <a:ext cx="3543156" cy="2383475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36ECD3F2-4D11-935F-6AAA-6103E7DB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3849"/>
            <a:ext cx="9601200" cy="942278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DÉTECTION DES TUILES</a:t>
            </a:r>
          </a:p>
        </p:txBody>
      </p:sp>
    </p:spTree>
    <p:extLst>
      <p:ext uri="{BB962C8B-B14F-4D97-AF65-F5344CB8AC3E}">
        <p14:creationId xmlns:p14="http://schemas.microsoft.com/office/powerpoint/2010/main" val="360184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49788A8A-8B2C-846A-5889-3336C4980620}"/>
              </a:ext>
            </a:extLst>
          </p:cNvPr>
          <p:cNvSpPr txBox="1"/>
          <p:nvPr/>
        </p:nvSpPr>
        <p:spPr>
          <a:xfrm>
            <a:off x="3348307" y="1154326"/>
            <a:ext cx="5495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Détection des tuiles neutres</a:t>
            </a:r>
            <a:endParaRPr lang="fr-FR" sz="2800" b="1" dirty="0">
              <a:solidFill>
                <a:srgbClr val="0000FF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EF7A2A6-3C5B-2758-8007-8D1A60D39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"/>
          <a:stretch/>
        </p:blipFill>
        <p:spPr>
          <a:xfrm>
            <a:off x="6339781" y="2538023"/>
            <a:ext cx="4882973" cy="360248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75C5ED8-38E2-441F-B696-9C3EDF466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/>
          <a:stretch/>
        </p:blipFill>
        <p:spPr>
          <a:xfrm>
            <a:off x="977348" y="2538025"/>
            <a:ext cx="4889200" cy="3602487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E8153CC7-B5B7-EC88-2FB6-FC05219E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3849"/>
            <a:ext cx="9601200" cy="942278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DÉTECTION DES TUILES</a:t>
            </a:r>
          </a:p>
        </p:txBody>
      </p:sp>
    </p:spTree>
    <p:extLst>
      <p:ext uri="{BB962C8B-B14F-4D97-AF65-F5344CB8AC3E}">
        <p14:creationId xmlns:p14="http://schemas.microsoft.com/office/powerpoint/2010/main" val="333995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9C168-AC00-95F7-9426-2D543BD4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3849"/>
            <a:ext cx="9601200" cy="942278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DÉTECTION DES TUILES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9788A8A-8B2C-846A-5889-3336C4980620}"/>
              </a:ext>
            </a:extLst>
          </p:cNvPr>
          <p:cNvSpPr txBox="1"/>
          <p:nvPr/>
        </p:nvSpPr>
        <p:spPr>
          <a:xfrm>
            <a:off x="3348307" y="1051461"/>
            <a:ext cx="54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Conditions de fin de partie : </a:t>
            </a:r>
            <a:r>
              <a:rPr lang="fr-FR" sz="2800" b="1" dirty="0">
                <a:solidFill>
                  <a:srgbClr val="0000FF"/>
                </a:solidFill>
              </a:rPr>
              <a:t>Victoire des Bleus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3BF7D9-EC1C-9EFD-148C-43244039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38" y="3748137"/>
            <a:ext cx="3680473" cy="276035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251C400-E473-391D-D85B-EA329717BFBE}"/>
              </a:ext>
            </a:extLst>
          </p:cNvPr>
          <p:cNvSpPr txBox="1"/>
          <p:nvPr/>
        </p:nvSpPr>
        <p:spPr>
          <a:xfrm>
            <a:off x="8166538" y="2560211"/>
            <a:ext cx="3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Ecran de fin si tous les mots bleus ont été trouvé :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63EF4F-4394-804E-7E49-D9345145A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/>
          <a:stretch/>
        </p:blipFill>
        <p:spPr>
          <a:xfrm>
            <a:off x="912167" y="2096348"/>
            <a:ext cx="3573517" cy="26653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EF7A2A6-3C5B-2758-8007-8D1A60D391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"/>
          <a:stretch/>
        </p:blipFill>
        <p:spPr>
          <a:xfrm>
            <a:off x="3998434" y="3760540"/>
            <a:ext cx="3707884" cy="27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2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39C168-AC00-95F7-9426-2D543BD4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49159"/>
            <a:ext cx="9601200" cy="942278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DÉTECTION DES TUILES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9788A8A-8B2C-846A-5889-3336C4980620}"/>
              </a:ext>
            </a:extLst>
          </p:cNvPr>
          <p:cNvSpPr txBox="1"/>
          <p:nvPr/>
        </p:nvSpPr>
        <p:spPr>
          <a:xfrm>
            <a:off x="3348307" y="1106771"/>
            <a:ext cx="54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Conditions de fin de partie : </a:t>
            </a:r>
            <a:r>
              <a:rPr lang="fr-FR" sz="2800" b="1" dirty="0">
                <a:solidFill>
                  <a:srgbClr val="FF0000"/>
                </a:solidFill>
              </a:rPr>
              <a:t>Victoire des Rouges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43FCC9-3E6B-EDF2-4229-874F0AD2B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38" y="3748137"/>
            <a:ext cx="3680473" cy="276035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1400197-9C50-7958-EA6B-B004FD22BB6A}"/>
              </a:ext>
            </a:extLst>
          </p:cNvPr>
          <p:cNvSpPr txBox="1"/>
          <p:nvPr/>
        </p:nvSpPr>
        <p:spPr>
          <a:xfrm>
            <a:off x="8166538" y="2547808"/>
            <a:ext cx="3573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Ecran de fin si tous les mots rouges ont été trouvé:</a:t>
            </a:r>
          </a:p>
        </p:txBody>
      </p:sp>
      <p:pic>
        <p:nvPicPr>
          <p:cNvPr id="7" name="Image 6" descr="Une image contenant texte, télévision, moniteur, écran&#10;&#10;Description générée automatiquement">
            <a:extLst>
              <a:ext uri="{FF2B5EF4-FFF2-40B4-BE49-F238E27FC236}">
                <a16:creationId xmlns:a16="http://schemas.microsoft.com/office/drawing/2014/main" id="{FCC69E17-9C2F-C839-9CD0-2034B63759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1"/>
          <a:stretch/>
        </p:blipFill>
        <p:spPr>
          <a:xfrm>
            <a:off x="973388" y="2109723"/>
            <a:ext cx="3570289" cy="26474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CFE2C43-0493-2D49-8370-1CE6E217B5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"/>
          <a:stretch/>
        </p:blipFill>
        <p:spPr>
          <a:xfrm>
            <a:off x="3998434" y="3760540"/>
            <a:ext cx="3707884" cy="27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3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49788A8A-8B2C-846A-5889-3336C4980620}"/>
              </a:ext>
            </a:extLst>
          </p:cNvPr>
          <p:cNvSpPr txBox="1"/>
          <p:nvPr/>
        </p:nvSpPr>
        <p:spPr>
          <a:xfrm>
            <a:off x="3348307" y="1107120"/>
            <a:ext cx="54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Conditions de fin de partie : </a:t>
            </a:r>
            <a:r>
              <a:rPr lang="fr-FR" sz="2800" b="1" dirty="0">
                <a:solidFill>
                  <a:srgbClr val="660066"/>
                </a:solidFill>
              </a:rPr>
              <a:t>Assassin découvert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015CD2-6CFF-C05E-B992-C41B08AF8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38" y="3748137"/>
            <a:ext cx="3678621" cy="27589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7CB1270-802F-D40B-8978-27EE65FB61F4}"/>
              </a:ext>
            </a:extLst>
          </p:cNvPr>
          <p:cNvSpPr txBox="1"/>
          <p:nvPr/>
        </p:nvSpPr>
        <p:spPr>
          <a:xfrm>
            <a:off x="8166538" y="2917140"/>
            <a:ext cx="357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Ecran de fin si le mot assassin a été trouvé :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BC33F87-1EE6-276F-EE05-ED4AB1F85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2"/>
          <a:stretch/>
        </p:blipFill>
        <p:spPr>
          <a:xfrm>
            <a:off x="931348" y="2149530"/>
            <a:ext cx="3672898" cy="273554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AF9B269-B1F5-EA14-9CD2-D1BCA38394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9"/>
          <a:stretch/>
        </p:blipFill>
        <p:spPr>
          <a:xfrm>
            <a:off x="3998434" y="3760540"/>
            <a:ext cx="3707884" cy="273554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E9E271F-83AF-F005-851B-5781D7ADDBEE}"/>
              </a:ext>
            </a:extLst>
          </p:cNvPr>
          <p:cNvSpPr txBox="1">
            <a:spLocks/>
          </p:cNvSpPr>
          <p:nvPr/>
        </p:nvSpPr>
        <p:spPr>
          <a:xfrm>
            <a:off x="1295400" y="349718"/>
            <a:ext cx="9601200" cy="942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DÉTECTION DES TUILES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10A8C92-025A-107E-F0A5-E98192DA8780}"/>
              </a:ext>
            </a:extLst>
          </p:cNvPr>
          <p:cNvSpPr txBox="1"/>
          <p:nvPr/>
        </p:nvSpPr>
        <p:spPr>
          <a:xfrm>
            <a:off x="3348307" y="1107130"/>
            <a:ext cx="5495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Conditions de fin de partie : </a:t>
            </a:r>
            <a:r>
              <a:rPr lang="fr-FR" sz="2800" b="1" dirty="0">
                <a:solidFill>
                  <a:srgbClr val="660066"/>
                </a:solidFill>
              </a:rPr>
              <a:t>Assassin découvert</a:t>
            </a:r>
          </a:p>
        </p:txBody>
      </p:sp>
    </p:spTree>
    <p:extLst>
      <p:ext uri="{BB962C8B-B14F-4D97-AF65-F5344CB8AC3E}">
        <p14:creationId xmlns:p14="http://schemas.microsoft.com/office/powerpoint/2010/main" val="1540392036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417</Words>
  <Application>Microsoft Office PowerPoint</Application>
  <PresentationFormat>Grand écran</PresentationFormat>
  <Paragraphs>179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Arial Black</vt:lpstr>
      <vt:lpstr>Franklin Gothic Book</vt:lpstr>
      <vt:lpstr>Cadrage</vt:lpstr>
      <vt:lpstr>Suivi d’une partie de Code Names</vt:lpstr>
      <vt:lpstr>RÈGLES DU JEU &amp; OBJECTIFS</vt:lpstr>
      <vt:lpstr>LECTURE DES MOTS</vt:lpstr>
      <vt:lpstr>RÉPARTITION DES CARTES</vt:lpstr>
      <vt:lpstr>DÉTECTION DES TUILES</vt:lpstr>
      <vt:lpstr>DÉTECTION DES TUILES</vt:lpstr>
      <vt:lpstr>DÉTECTION DES TUILES</vt:lpstr>
      <vt:lpstr>DÉTECTION DES TUILES</vt:lpstr>
      <vt:lpstr>Présentation PowerPoint</vt:lpstr>
      <vt:lpstr>DÉTECTION DE LA GRILLE</vt:lpstr>
      <vt:lpstr>AFFICHAGE</vt:lpstr>
      <vt:lpstr>Présentation PowerPoint</vt:lpstr>
      <vt:lpstr>Conclusion</vt:lpstr>
      <vt:lpstr>Merci de votre écoute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Suivi d’une partie de Code Names</dc:title>
  <dc:creator>Alice MALOSSE</dc:creator>
  <cp:lastModifiedBy>Alice MALOSSE</cp:lastModifiedBy>
  <cp:revision>18</cp:revision>
  <dcterms:created xsi:type="dcterms:W3CDTF">2022-06-03T12:33:46Z</dcterms:created>
  <dcterms:modified xsi:type="dcterms:W3CDTF">2022-06-07T15:07:27Z</dcterms:modified>
</cp:coreProperties>
</file>